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0"/>
  </p:notesMasterIdLst>
  <p:sldIdLst>
    <p:sldId id="256" r:id="rId2"/>
    <p:sldId id="262" r:id="rId3"/>
    <p:sldId id="273" r:id="rId4"/>
    <p:sldId id="340" r:id="rId5"/>
    <p:sldId id="341" r:id="rId6"/>
    <p:sldId id="282" r:id="rId7"/>
    <p:sldId id="308" r:id="rId8"/>
    <p:sldId id="260" r:id="rId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Open Sans Light" panose="020B0306030504020204" pitchFamily="34" charset="0"/>
      <p:regular r:id="rId15"/>
      <p:italic r:id="rId16"/>
    </p:embeddedFont>
    <p:embeddedFont>
      <p:font typeface="Oswald Medium" panose="00000600000000000000" pitchFamily="2" charset="-52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64732A-82B1-4848-909C-0B7F7E7E3A2E}">
  <a:tblStyle styleId="{E664732A-82B1-4848-909C-0B7F7E7E3A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e124aa996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e124aa996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8" name="Google Shape;6248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8" name="Google Shape;12538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9" name="Google Shape;12539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t="5336" r="48232" b="45114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-9081158" flipH="1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4575055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6063955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5818575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flipH="1">
            <a:off x="5860925" y="0"/>
            <a:ext cx="3301876" cy="18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>
            <a:off x="713225" y="-297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5400000">
            <a:off x="918900" y="3770899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70" r:id="rId6"/>
    <p:sldLayoutId id="2147483671" r:id="rId7"/>
    <p:sldLayoutId id="2147483672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Mokhina Dustmurodova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66"/>
          <p:cNvSpPr txBox="1">
            <a:spLocks noGrp="1"/>
          </p:cNvSpPr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 Quality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>
            <a:spLocks noGrp="1"/>
          </p:cNvSpPr>
          <p:nvPr>
            <p:ph type="title" idx="2"/>
          </p:nvPr>
        </p:nvSpPr>
        <p:spPr>
          <a:xfrm>
            <a:off x="147060" y="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</a:rPr>
              <a:t>01.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528" name="Google Shape;528;p72"/>
          <p:cNvSpPr txBox="1">
            <a:spLocks noGrp="1"/>
          </p:cNvSpPr>
          <p:nvPr>
            <p:ph type="title"/>
          </p:nvPr>
        </p:nvSpPr>
        <p:spPr>
          <a:xfrm>
            <a:off x="986070" y="141114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 Cleaning and Preparation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529" name="Google Shape;529;p72"/>
          <p:cNvSpPr txBox="1">
            <a:spLocks noGrp="1"/>
          </p:cNvSpPr>
          <p:nvPr>
            <p:ph type="subTitle" idx="4294967295"/>
          </p:nvPr>
        </p:nvSpPr>
        <p:spPr>
          <a:xfrm>
            <a:off x="513457" y="1771821"/>
            <a:ext cx="2670600" cy="2286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784 duplicated values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(White Wine 3918 -&gt; 3300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Red Wine 1279 -&gt; 1113)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No null/NA data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Binary encoding without conversion (white wine 0; red wine 1)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83"/>
          <p:cNvSpPr txBox="1">
            <a:spLocks noGrp="1"/>
          </p:cNvSpPr>
          <p:nvPr>
            <p:ph type="title" idx="2"/>
          </p:nvPr>
        </p:nvSpPr>
        <p:spPr>
          <a:xfrm>
            <a:off x="3448575" y="225889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390" name="Google Shape;1390;p83"/>
          <p:cNvSpPr txBox="1">
            <a:spLocks noGrp="1"/>
          </p:cNvSpPr>
          <p:nvPr>
            <p:ph type="title"/>
          </p:nvPr>
        </p:nvSpPr>
        <p:spPr>
          <a:xfrm>
            <a:off x="5000940" y="301039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Exploratory Data Analysis</a:t>
            </a:r>
            <a:endParaRPr sz="3600" dirty="0"/>
          </a:p>
        </p:txBody>
      </p:sp>
      <p:sp>
        <p:nvSpPr>
          <p:cNvPr id="1391" name="Google Shape;1391;p83"/>
          <p:cNvSpPr txBox="1">
            <a:spLocks noGrp="1"/>
          </p:cNvSpPr>
          <p:nvPr>
            <p:ph type="subTitle" idx="1"/>
          </p:nvPr>
        </p:nvSpPr>
        <p:spPr>
          <a:xfrm>
            <a:off x="5000939" y="1607978"/>
            <a:ext cx="3599363" cy="163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TOP 3 Factors with the strongest correlation with Wine Quality: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34290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n-US" dirty="0"/>
              <a:t>Alcohol (positive correlation)</a:t>
            </a:r>
          </a:p>
          <a:p>
            <a:pPr marL="34290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n-US" dirty="0"/>
              <a:t>Density (negative correlation)</a:t>
            </a:r>
          </a:p>
          <a:p>
            <a:pPr marL="34290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n-US" dirty="0"/>
              <a:t>Volatile Acidity (negative correlation)</a:t>
            </a:r>
          </a:p>
          <a:p>
            <a:pPr marL="342900" lvl="0" indent="-3429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arenR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92" name="Google Shape;1392;p83"/>
          <p:cNvPicPr preferRelativeResize="0"/>
          <p:nvPr/>
        </p:nvPicPr>
        <p:blipFill rotWithShape="1">
          <a:blip r:embed="rId3">
            <a:alphaModFix/>
          </a:blip>
          <a:srcRect l="20333" r="20333"/>
          <a:stretch/>
        </p:blipFill>
        <p:spPr>
          <a:xfrm flipH="1">
            <a:off x="0" y="0"/>
            <a:ext cx="457200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83"/>
          <p:cNvPicPr preferRelativeResize="0"/>
          <p:nvPr/>
        </p:nvPicPr>
        <p:blipFill rotWithShape="1">
          <a:blip r:embed="rId4">
            <a:alphaModFix/>
          </a:blip>
          <a:srcRect t="16777"/>
          <a:stretch/>
        </p:blipFill>
        <p:spPr>
          <a:xfrm>
            <a:off x="713225" y="-297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3"/>
          <p:cNvPicPr preferRelativeResize="0"/>
          <p:nvPr/>
        </p:nvPicPr>
        <p:blipFill rotWithShape="1">
          <a:blip r:embed="rId5">
            <a:alphaModFix amt="85000"/>
          </a:blip>
          <a:srcRect r="78523"/>
          <a:stretch/>
        </p:blipFill>
        <p:spPr>
          <a:xfrm rot="5400000">
            <a:off x="918900" y="3770899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AF9907-4D9D-5086-B3CB-AE99F350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93"/>
            <a:ext cx="9144000" cy="4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E18FC-620F-09E2-2B34-CDE2BFB0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58" y="0"/>
            <a:ext cx="463223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907705-D45B-0722-89D2-3CE56785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" y="0"/>
            <a:ext cx="38876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1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0" name="Google Shape;6250;p92"/>
          <p:cNvSpPr txBox="1">
            <a:spLocks noGrp="1"/>
          </p:cNvSpPr>
          <p:nvPr>
            <p:ph type="title"/>
          </p:nvPr>
        </p:nvSpPr>
        <p:spPr>
          <a:xfrm>
            <a:off x="2642550" y="188215"/>
            <a:ext cx="3858900" cy="2038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Predictive Modeling</a:t>
            </a:r>
            <a:endParaRPr sz="3600" dirty="0"/>
          </a:p>
        </p:txBody>
      </p:sp>
      <p:sp>
        <p:nvSpPr>
          <p:cNvPr id="6253" name="Google Shape;6253;p92"/>
          <p:cNvSpPr/>
          <p:nvPr/>
        </p:nvSpPr>
        <p:spPr>
          <a:xfrm>
            <a:off x="7994125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XL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254" name="Google Shape;6254;p92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5" name="Google Shape;6255;p92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8915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8" name="Google Shape;6258;p92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398B6BB-E715-CAD7-7560-8D54E077E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7425" y="1717959"/>
            <a:ext cx="2615400" cy="1898966"/>
          </a:xfrm>
        </p:spPr>
        <p:txBody>
          <a:bodyPr/>
          <a:lstStyle/>
          <a:p>
            <a:r>
              <a:rPr lang="en-US" dirty="0"/>
              <a:t>Top Well-performed models:</a:t>
            </a:r>
          </a:p>
          <a:p>
            <a:endParaRPr lang="en-US" dirty="0"/>
          </a:p>
          <a:p>
            <a:r>
              <a:rPr lang="en-US" dirty="0"/>
              <a:t>Random Forests – 0.06</a:t>
            </a:r>
          </a:p>
          <a:p>
            <a:r>
              <a:rPr lang="en-US" dirty="0"/>
              <a:t>Decision Trees – 0.06</a:t>
            </a:r>
          </a:p>
          <a:p>
            <a:r>
              <a:rPr lang="en-US" dirty="0"/>
              <a:t>Gradient Boosting – 0.58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6252" name="Google Shape;6252;p92"/>
          <p:cNvSpPr txBox="1">
            <a:spLocks noGrp="1"/>
          </p:cNvSpPr>
          <p:nvPr>
            <p:ph type="title" idx="2"/>
          </p:nvPr>
        </p:nvSpPr>
        <p:spPr>
          <a:xfrm>
            <a:off x="-506680" y="-30376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1" name="Google Shape;12541;p118"/>
          <p:cNvSpPr txBox="1">
            <a:spLocks noGrp="1"/>
          </p:cNvSpPr>
          <p:nvPr>
            <p:ph type="subTitle" idx="1"/>
          </p:nvPr>
        </p:nvSpPr>
        <p:spPr>
          <a:xfrm>
            <a:off x="3725313" y="1707814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Concentration on Red Wine Production;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Quality &gt; Quantity in White Wine Production;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Increase Alcohol;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Decrease Density and Volatile Acidity; </a:t>
            </a:r>
            <a:endParaRPr dirty="0"/>
          </a:p>
        </p:txBody>
      </p:sp>
      <p:sp>
        <p:nvSpPr>
          <p:cNvPr id="12542" name="Google Shape;12542;p118"/>
          <p:cNvSpPr txBox="1">
            <a:spLocks noGrp="1"/>
          </p:cNvSpPr>
          <p:nvPr>
            <p:ph type="title" idx="2"/>
          </p:nvPr>
        </p:nvSpPr>
        <p:spPr>
          <a:xfrm>
            <a:off x="883173" y="-7201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2543" name="Google Shape;12543;p118"/>
          <p:cNvSpPr txBox="1">
            <a:spLocks noGrp="1"/>
          </p:cNvSpPr>
          <p:nvPr>
            <p:ph type="title"/>
          </p:nvPr>
        </p:nvSpPr>
        <p:spPr>
          <a:xfrm>
            <a:off x="1830231" y="143099"/>
            <a:ext cx="5888622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Recommendations</a:t>
            </a:r>
            <a:endParaRPr sz="4800" dirty="0"/>
          </a:p>
        </p:txBody>
      </p:sp>
      <p:pic>
        <p:nvPicPr>
          <p:cNvPr id="12544" name="Google Shape;12544;p118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0" y="-7201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subTitle" idx="1"/>
          </p:nvPr>
        </p:nvSpPr>
        <p:spPr>
          <a:xfrm>
            <a:off x="4572000" y="1725095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Improvements are on th</a:t>
            </a:r>
            <a:r>
              <a:rPr lang="en-US" dirty="0"/>
              <a:t>e way!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On-screen Show (16:9)</PresentationFormat>
  <Paragraphs>32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Wingdings</vt:lpstr>
      <vt:lpstr>Open Sans</vt:lpstr>
      <vt:lpstr>Arial</vt:lpstr>
      <vt:lpstr>Oswald Medium</vt:lpstr>
      <vt:lpstr>Open Sans Light</vt:lpstr>
      <vt:lpstr>Vineyard Company Profile XL by Slidesgo</vt:lpstr>
      <vt:lpstr>Wine Quality</vt:lpstr>
      <vt:lpstr>01.</vt:lpstr>
      <vt:lpstr>02.</vt:lpstr>
      <vt:lpstr>PowerPoint Presentation</vt:lpstr>
      <vt:lpstr>PowerPoint Presentation</vt:lpstr>
      <vt:lpstr>03.</vt:lpstr>
      <vt:lpstr>04.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Quality</dc:title>
  <dc:creator>Пользователь</dc:creator>
  <cp:lastModifiedBy>Пользователь</cp:lastModifiedBy>
  <cp:revision>1</cp:revision>
  <dcterms:modified xsi:type="dcterms:W3CDTF">2023-09-22T14:53:24Z</dcterms:modified>
</cp:coreProperties>
</file>